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8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WYeqmR9ak22o4avIwkUGIQUy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9DE04-A10E-4B08-8B62-A7D7D60F0C0E}">
  <a:tblStyle styleId="{EEB9DE04-A10E-4B08-8B62-A7D7D60F0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4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5947F-74EB-43EF-A700-9E5CE9315D9A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2F9B34-BFC6-4264-A0F5-1FBC38D97F46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89BCD34-0E33-45DD-9A06-802DD9C93A60}" type="par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C64EFCDC-C6CA-46B9-9663-ABEC549BCCDC}" type="sib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EFD4D832-8D94-48B6-AFE3-CC279508C0DD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gm:t>
    </dgm:pt>
    <dgm:pt modelId="{B7F62FBD-23C3-454E-949C-5CC6BCE415D2}" type="par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06A0EB2E-03E4-466F-83FE-DF212298FDB2}" type="sib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5087D66F-52A3-4B28-9CEB-911D0BA4A5F5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032EEB-BC06-4FD9-8BF8-BA3365749B82}" type="sib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FE05DC56-0381-4FFC-999C-E4343757F5CE}" type="par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54AB37F8-EC99-47D0-841B-51A9B7790D7C}" type="pres">
      <dgm:prSet presAssocID="{DAB5947F-74EB-43EF-A700-9E5CE9315D9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80C81-1322-4F56-9EF5-9593EF6EDE4F}" type="pres">
      <dgm:prSet presAssocID="{DAB5947F-74EB-43EF-A700-9E5CE9315D9A}" presName="ellipse" presStyleLbl="trBgShp" presStyleIdx="0" presStyleCnt="1" custScaleX="176011"/>
      <dgm:spPr>
        <a:solidFill>
          <a:schemeClr val="accent1">
            <a:lumMod val="40000"/>
            <a:lumOff val="60000"/>
            <a:alpha val="40000"/>
          </a:schemeClr>
        </a:solidFill>
      </dgm:spPr>
    </dgm:pt>
    <dgm:pt modelId="{F923662B-4263-4D4E-99B8-B7C44C3E0F21}" type="pres">
      <dgm:prSet presAssocID="{DAB5947F-74EB-43EF-A700-9E5CE9315D9A}" presName="arrow1" presStyleLbl="fgShp" presStyleIdx="0" presStyleCnt="1" custScaleY="119242" custLinFactNeighborX="23751" custLinFactNeighborY="2311"/>
      <dgm:spPr/>
    </dgm:pt>
    <dgm:pt modelId="{E1901F02-DCAC-4B1D-A463-5965F60129FA}" type="pres">
      <dgm:prSet presAssocID="{DAB5947F-74EB-43EF-A700-9E5CE9315D9A}" presName="rectangle" presStyleLbl="revTx" presStyleIdx="0" presStyleCnt="1" custScaleX="138649" custScaleY="145723" custLinFactNeighborX="10690" custLinFactNeighborY="185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89A6A-83C0-4C76-A452-A9BA27D89623}" type="pres">
      <dgm:prSet presAssocID="{5087D66F-52A3-4B28-9CEB-911D0BA4A5F5}" presName="item1" presStyleLbl="node1" presStyleIdx="0" presStyleCnt="2" custScaleX="235853" custLinFactNeighborX="28437" custLinFactNeighborY="-1041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E00F58-99D6-460E-98B8-815B506A1E87}" type="pres">
      <dgm:prSet presAssocID="{EFD4D832-8D94-48B6-AFE3-CC279508C0DD}" presName="item2" presStyleLbl="node1" presStyleIdx="1" presStyleCnt="2" custScaleX="247768" custLinFactNeighborX="-9573" custLinFactNeighborY="-1858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C2DE0-CA7E-4970-A001-46FE98B1E97A}" type="pres">
      <dgm:prSet presAssocID="{DAB5947F-74EB-43EF-A700-9E5CE9315D9A}" presName="funnel" presStyleLbl="trAlignAcc1" presStyleIdx="0" presStyleCnt="1" custScaleX="171679" custLinFactNeighborX="3295" custLinFactNeighborY="24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997D6428-050E-45AD-9095-2D0768223815}" type="presOf" srcId="{DAB5947F-74EB-43EF-A700-9E5CE9315D9A}" destId="{54AB37F8-EC99-47D0-841B-51A9B7790D7C}" srcOrd="0" destOrd="0" presId="urn:microsoft.com/office/officeart/2005/8/layout/funnel1"/>
    <dgm:cxn modelId="{FB18D6DC-BCE2-4E1C-BA4E-0E7E63EEBADA}" srcId="{DAB5947F-74EB-43EF-A700-9E5CE9315D9A}" destId="{5087D66F-52A3-4B28-9CEB-911D0BA4A5F5}" srcOrd="1" destOrd="0" parTransId="{FE05DC56-0381-4FFC-999C-E4343757F5CE}" sibTransId="{52032EEB-BC06-4FD9-8BF8-BA3365749B82}"/>
    <dgm:cxn modelId="{DF289F2F-7270-4C89-BC29-2E47A451F686}" srcId="{DAB5947F-74EB-43EF-A700-9E5CE9315D9A}" destId="{822F9B34-BFC6-4264-A0F5-1FBC38D97F46}" srcOrd="0" destOrd="0" parTransId="{289BCD34-0E33-45DD-9A06-802DD9C93A60}" sibTransId="{C64EFCDC-C6CA-46B9-9663-ABEC549BCCDC}"/>
    <dgm:cxn modelId="{638ADDDE-A86E-4AA5-91BF-DD9B2C872D02}" type="presOf" srcId="{822F9B34-BFC6-4264-A0F5-1FBC38D97F46}" destId="{90E00F58-99D6-460E-98B8-815B506A1E87}" srcOrd="0" destOrd="0" presId="urn:microsoft.com/office/officeart/2005/8/layout/funnel1"/>
    <dgm:cxn modelId="{04238D24-E82B-4744-B5C7-48D97A59A66F}" type="presOf" srcId="{EFD4D832-8D94-48B6-AFE3-CC279508C0DD}" destId="{E1901F02-DCAC-4B1D-A463-5965F60129FA}" srcOrd="0" destOrd="0" presId="urn:microsoft.com/office/officeart/2005/8/layout/funnel1"/>
    <dgm:cxn modelId="{E38B4871-190D-40DF-AA3B-81B5080282DD}" type="presOf" srcId="{5087D66F-52A3-4B28-9CEB-911D0BA4A5F5}" destId="{A1189A6A-83C0-4C76-A452-A9BA27D89623}" srcOrd="0" destOrd="0" presId="urn:microsoft.com/office/officeart/2005/8/layout/funnel1"/>
    <dgm:cxn modelId="{8752FD17-B716-4B4B-B0EE-0680FC68F8A4}" srcId="{DAB5947F-74EB-43EF-A700-9E5CE9315D9A}" destId="{EFD4D832-8D94-48B6-AFE3-CC279508C0DD}" srcOrd="2" destOrd="0" parTransId="{B7F62FBD-23C3-454E-949C-5CC6BCE415D2}" sibTransId="{06A0EB2E-03E4-466F-83FE-DF212298FDB2}"/>
    <dgm:cxn modelId="{6089EFE5-1671-4B77-8D18-7B9BE98FCFD4}" type="presParOf" srcId="{54AB37F8-EC99-47D0-841B-51A9B7790D7C}" destId="{B4680C81-1322-4F56-9EF5-9593EF6EDE4F}" srcOrd="0" destOrd="0" presId="urn:microsoft.com/office/officeart/2005/8/layout/funnel1"/>
    <dgm:cxn modelId="{59202E7B-11E7-4695-9B56-8F6552D25CD1}" type="presParOf" srcId="{54AB37F8-EC99-47D0-841B-51A9B7790D7C}" destId="{F923662B-4263-4D4E-99B8-B7C44C3E0F21}" srcOrd="1" destOrd="0" presId="urn:microsoft.com/office/officeart/2005/8/layout/funnel1"/>
    <dgm:cxn modelId="{93D2F779-7CAC-49D4-8E30-3491C6F50845}" type="presParOf" srcId="{54AB37F8-EC99-47D0-841B-51A9B7790D7C}" destId="{E1901F02-DCAC-4B1D-A463-5965F60129FA}" srcOrd="2" destOrd="0" presId="urn:microsoft.com/office/officeart/2005/8/layout/funnel1"/>
    <dgm:cxn modelId="{1B4B274B-9D9C-44A5-BE21-723BC49E7433}" type="presParOf" srcId="{54AB37F8-EC99-47D0-841B-51A9B7790D7C}" destId="{A1189A6A-83C0-4C76-A452-A9BA27D89623}" srcOrd="3" destOrd="0" presId="urn:microsoft.com/office/officeart/2005/8/layout/funnel1"/>
    <dgm:cxn modelId="{20580CB5-AAB2-43D8-A430-10AFBCE92A8A}" type="presParOf" srcId="{54AB37F8-EC99-47D0-841B-51A9B7790D7C}" destId="{90E00F58-99D6-460E-98B8-815B506A1E87}" srcOrd="4" destOrd="0" presId="urn:microsoft.com/office/officeart/2005/8/layout/funnel1"/>
    <dgm:cxn modelId="{8E293C61-FA7F-48CA-83AF-608E2F005113}" type="presParOf" srcId="{54AB37F8-EC99-47D0-841B-51A9B7790D7C}" destId="{12EC2DE0-CA7E-4970-A001-46FE98B1E97A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80C81-1322-4F56-9EF5-9593EF6EDE4F}">
      <dsp:nvSpPr>
        <dsp:cNvPr id="0" name=""/>
        <dsp:cNvSpPr/>
      </dsp:nvSpPr>
      <dsp:spPr>
        <a:xfrm>
          <a:off x="2516057" y="31828"/>
          <a:ext cx="2353432" cy="464355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662B-4263-4D4E-99B8-B7C44C3E0F21}">
      <dsp:nvSpPr>
        <dsp:cNvPr id="0" name=""/>
        <dsp:cNvSpPr/>
      </dsp:nvSpPr>
      <dsp:spPr>
        <a:xfrm>
          <a:off x="3626828" y="1156753"/>
          <a:ext cx="259126" cy="19775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1F02-DCAC-4B1D-A463-5965F60129FA}">
      <dsp:nvSpPr>
        <dsp:cNvPr id="0" name=""/>
        <dsp:cNvSpPr/>
      </dsp:nvSpPr>
      <dsp:spPr>
        <a:xfrm>
          <a:off x="2965546" y="1230461"/>
          <a:ext cx="1724527" cy="45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,1</a:t>
          </a: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kern="12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sp:txBody>
      <dsp:txXfrm>
        <a:off x="2965546" y="1230461"/>
        <a:ext cx="1724527" cy="453128"/>
      </dsp:txXfrm>
    </dsp:sp>
    <dsp:sp modelId="{A1189A6A-83C0-4C76-A452-A9BA27D89623}">
      <dsp:nvSpPr>
        <dsp:cNvPr id="0" name=""/>
        <dsp:cNvSpPr/>
      </dsp:nvSpPr>
      <dsp:spPr>
        <a:xfrm>
          <a:off x="3326158" y="483477"/>
          <a:ext cx="1100084" cy="46642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3487262" y="551784"/>
        <a:ext cx="777876" cy="329814"/>
      </dsp:txXfrm>
    </dsp:sp>
    <dsp:sp modelId="{90E00F58-99D6-460E-98B8-815B506A1E87}">
      <dsp:nvSpPr>
        <dsp:cNvPr id="0" name=""/>
        <dsp:cNvSpPr/>
      </dsp:nvSpPr>
      <dsp:spPr>
        <a:xfrm>
          <a:off x="2787326" y="95436"/>
          <a:ext cx="1155659" cy="46642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>
        <a:off x="2956568" y="163743"/>
        <a:ext cx="817175" cy="329814"/>
      </dsp:txXfrm>
    </dsp:sp>
    <dsp:sp modelId="{12EC2DE0-CA7E-4970-A001-46FE98B1E97A}">
      <dsp:nvSpPr>
        <dsp:cNvPr id="0" name=""/>
        <dsp:cNvSpPr/>
      </dsp:nvSpPr>
      <dsp:spPr>
        <a:xfrm>
          <a:off x="2497035" y="-24900"/>
          <a:ext cx="2491250" cy="11608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6139796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6139796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6139796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06139796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4ca9af8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14ca9af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004174d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23004174d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14ca9af84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214ca9af84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38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sz="4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17674" y="5259314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highlight>
                  <a:srgbClr val="000080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sz="4000" b="1">
              <a:solidFill>
                <a:schemeClr val="lt1"/>
              </a:solidFill>
              <a:highlight>
                <a:srgbClr val="00008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240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3</a:t>
            </a:r>
            <a:r>
              <a:rPr lang="en-US" sz="2400" b="1" dirty="0" smtClean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-3</a:t>
            </a:r>
            <a:endParaRPr sz="2400" b="1" dirty="0">
              <a:solidFill>
                <a:schemeClr val="lt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20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목표</a:t>
            </a:r>
            <a:endParaRPr sz="20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6192911" y="2538960"/>
            <a:ext cx="1355121" cy="30377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0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지역별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</a:t>
            </a:r>
            <a:r>
              <a:rPr lang="ko-KR" altLang="en-US" sz="1100" dirty="0" err="1" smtClean="0"/>
              <a:t>임대료별</a:t>
            </a:r>
            <a:r>
              <a:rPr lang="ko-KR" altLang="en-US" sz="1100" dirty="0" smtClean="0"/>
              <a:t> 경쟁률 </a:t>
            </a:r>
            <a:r>
              <a:rPr lang="ko-KR" altLang="en-US" sz="1100" dirty="0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2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11</a:t>
            </a:r>
            <a:endParaRPr dirty="0"/>
          </a:p>
        </p:txBody>
      </p:sp>
      <p:sp>
        <p:nvSpPr>
          <p:cNvPr id="30" name="Google Shape;216;g2214ca9af84_3_17"/>
          <p:cNvSpPr txBox="1"/>
          <p:nvPr/>
        </p:nvSpPr>
        <p:spPr>
          <a:xfrm>
            <a:off x="313828" y="190809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 smtClean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 smtClean="0">
                <a:solidFill>
                  <a:srgbClr val="1155CC"/>
                </a:solidFill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5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altLang="ko-KR" sz="2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688000" y="3999641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69300" y="2461741"/>
            <a:ext cx="73917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지역별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en-US" alt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임대료별</a:t>
            </a: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청년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하여 보여줌으로써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어떤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지역에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800" b="1" i="0" u="none" strike="noStrike" cap="none" dirty="0" err="1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인가구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873D5-9770-23B1-D2BB-48B87391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인 가구 </a:t>
            </a:r>
            <a:r>
              <a:rPr lang="ko-KR" altLang="en-US" b="1" dirty="0">
                <a:solidFill>
                  <a:schemeClr val="bg1"/>
                </a:solidFill>
              </a:rPr>
              <a:t>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06139796c_2_25"/>
          <p:cNvGraphicFramePr/>
          <p:nvPr>
            <p:extLst>
              <p:ext uri="{D42A27DB-BD31-4B8C-83A1-F6EECF244321}">
                <p14:modId xmlns:p14="http://schemas.microsoft.com/office/powerpoint/2010/main" val="1827102286"/>
              </p:ext>
            </p:extLst>
          </p:nvPr>
        </p:nvGraphicFramePr>
        <p:xfrm>
          <a:off x="557936" y="2705607"/>
          <a:ext cx="11040075" cy="3588900"/>
        </p:xfrm>
        <a:graphic>
          <a:graphicData uri="http://schemas.openxmlformats.org/drawingml/2006/table">
            <a:tbl>
              <a:tblPr firstRow="1" bandRow="1">
                <a:noFill/>
                <a:tableStyleId>{EEB9DE04-A10E-4B08-8B62-A7D7D60F0C0E}</a:tableStyleId>
              </a:tblPr>
              <a:tblGrid>
                <a:gridCol w="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2023-05-</a:t>
                      </a:r>
                      <a:r>
                        <a:rPr 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1p – </a:t>
                      </a: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기획안 초기 내용 작성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박예린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2" name="Google Shape;112;g2406139796c_2_25"/>
          <p:cNvGrpSpPr/>
          <p:nvPr/>
        </p:nvGrpSpPr>
        <p:grpSpPr>
          <a:xfrm>
            <a:off x="557783" y="2319527"/>
            <a:ext cx="56515" cy="212216"/>
            <a:chOff x="557783" y="2319527"/>
            <a:chExt cx="56515" cy="212216"/>
          </a:xfrm>
        </p:grpSpPr>
        <p:sp>
          <p:nvSpPr>
            <p:cNvPr id="113" name="Google Shape;113;g2406139796c_2_25"/>
            <p:cNvSpPr/>
            <p:nvPr/>
          </p:nvSpPr>
          <p:spPr>
            <a:xfrm>
              <a:off x="557783" y="2319527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5" h="81280" extrusionOk="0">
                  <a:moveTo>
                    <a:pt x="0" y="80771"/>
                  </a:moveTo>
                  <a:lnTo>
                    <a:pt x="56387" y="80771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406139796c_2_25"/>
            <p:cNvSpPr/>
            <p:nvPr/>
          </p:nvSpPr>
          <p:spPr>
            <a:xfrm>
              <a:off x="557783" y="2400299"/>
              <a:ext cx="56515" cy="131444"/>
            </a:xfrm>
            <a:custGeom>
              <a:avLst/>
              <a:gdLst/>
              <a:ahLst/>
              <a:cxnLst/>
              <a:rect l="l" t="t" r="r" b="b"/>
              <a:pathLst>
                <a:path w="56515" h="131444" extrusionOk="0">
                  <a:moveTo>
                    <a:pt x="5638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56387" y="131063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2406139796c_2_25"/>
          <p:cNvSpPr txBox="1"/>
          <p:nvPr/>
        </p:nvSpPr>
        <p:spPr>
          <a:xfrm>
            <a:off x="664870" y="2285492"/>
            <a:ext cx="1797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406139796c_2_25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406139796c_2_2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6139796c_2_11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406139796c_2_11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2406139796c_2_11"/>
          <p:cNvSpPr txBox="1"/>
          <p:nvPr/>
        </p:nvSpPr>
        <p:spPr>
          <a:xfrm>
            <a:off x="3258750" y="1464975"/>
            <a:ext cx="567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·30대의 1인가구 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비율은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점점 높아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지고 있으나</a:t>
            </a:r>
            <a:endParaRPr sz="1800" b="1" i="0" u="none" strike="noStrike" cap="non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1인가구의 67.7%는 연 소득 3000만원 ↓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g2406139796c_2_11"/>
          <p:cNvPicPr preferRelativeResize="0"/>
          <p:nvPr/>
        </p:nvPicPr>
        <p:blipFill rotWithShape="1">
          <a:blip r:embed="rId3">
            <a:alphaModFix/>
          </a:blip>
          <a:srcRect r="52079"/>
          <a:stretch/>
        </p:blipFill>
        <p:spPr>
          <a:xfrm>
            <a:off x="550870" y="2846125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06139796c_2_11"/>
          <p:cNvSpPr/>
          <p:nvPr/>
        </p:nvSpPr>
        <p:spPr>
          <a:xfrm>
            <a:off x="346650" y="2667725"/>
            <a:ext cx="11498700" cy="37953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2406139796c_2_11"/>
          <p:cNvPicPr preferRelativeResize="0"/>
          <p:nvPr/>
        </p:nvPicPr>
        <p:blipFill rotWithShape="1">
          <a:blip r:embed="rId4">
            <a:alphaModFix/>
          </a:blip>
          <a:srcRect t="4798" b="2745"/>
          <a:stretch/>
        </p:blipFill>
        <p:spPr>
          <a:xfrm>
            <a:off x="7720450" y="2846125"/>
            <a:ext cx="384280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06139796c_2_11"/>
          <p:cNvPicPr preferRelativeResize="0"/>
          <p:nvPr/>
        </p:nvPicPr>
        <p:blipFill rotWithShape="1">
          <a:blip r:embed="rId3">
            <a:alphaModFix/>
          </a:blip>
          <a:srcRect l="52079"/>
          <a:stretch/>
        </p:blipFill>
        <p:spPr>
          <a:xfrm>
            <a:off x="4270195" y="2837788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06139796c_2_11"/>
          <p:cNvSpPr txBox="1"/>
          <p:nvPr/>
        </p:nvSpPr>
        <p:spPr>
          <a:xfrm>
            <a:off x="629500" y="2667725"/>
            <a:ext cx="74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https://www.sisajournal.com/news/articleView.html?idxno=243189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406139796c_2_11"/>
          <p:cNvSpPr txBox="1"/>
          <p:nvPr/>
        </p:nvSpPr>
        <p:spPr>
          <a:xfrm>
            <a:off x="7697750" y="2591525"/>
            <a:ext cx="39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https://www.joongang.co.kr/article/25123816#home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406139796c_2_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090109" y="1440523"/>
            <a:ext cx="801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청년 1인 가구의 66.8%는 주거 대출 이자, 원금 상환, 월세 등 </a:t>
            </a:r>
            <a:r>
              <a:rPr lang="ko-KR" sz="1800" b="1">
                <a:solidFill>
                  <a:srgbClr val="00AFEF"/>
                </a:solidFill>
              </a:rPr>
              <a:t>금전적 </a:t>
            </a:r>
            <a:r>
              <a:rPr lang="ko-KR" sz="1800" b="1" i="0" u="none" strike="noStrike" cap="none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부담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931597" y="1956333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999999"/>
                </a:solidFill>
              </a:rPr>
              <a:t>-연령이 낮을수록, 점유형태가 불안정할수록 주거비용 부담을 느낌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931597" y="2769930"/>
            <a:ext cx="8011886" cy="3674413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62" y="2963344"/>
            <a:ext cx="7299552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22" y="27699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4ca9af84_5_2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214ca9af84_5_2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214ca9af84_5_20"/>
          <p:cNvSpPr txBox="1"/>
          <p:nvPr/>
        </p:nvSpPr>
        <p:spPr>
          <a:xfrm>
            <a:off x="3442257" y="1347948"/>
            <a:ext cx="49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20~30대, 시세보다 2~30% 저렴한 </a:t>
            </a:r>
            <a:endParaRPr sz="1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AFEF"/>
                </a:solidFill>
              </a:rPr>
              <a:t>임대주택</a:t>
            </a:r>
            <a:r>
              <a:rPr lang="ko-KR" sz="1800" b="1"/>
              <a:t> 청약공고 관심도 높아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214ca9af84_5_20"/>
          <p:cNvSpPr txBox="1"/>
          <p:nvPr/>
        </p:nvSpPr>
        <p:spPr>
          <a:xfrm>
            <a:off x="1931597" y="2014533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1인가구의 주거안정 정책 중 공공임대주택 공급 및 입주 요건 개선이 67.0점으로 가장 높아</a:t>
            </a:r>
            <a:endParaRPr sz="12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152" name="Google Shape;152;g2214ca9af84_5_20"/>
          <p:cNvSpPr/>
          <p:nvPr/>
        </p:nvSpPr>
        <p:spPr>
          <a:xfrm>
            <a:off x="995100" y="2769925"/>
            <a:ext cx="1020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214ca9af84_5_20"/>
          <p:cNvSpPr txBox="1"/>
          <p:nvPr/>
        </p:nvSpPr>
        <p:spPr>
          <a:xfrm>
            <a:off x="1931596" y="2286335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99999"/>
                </a:solidFill>
              </a:rPr>
              <a:t>-청년 1인가구가 다른 세대에 비해 주거 안정 정책이 필요하다고 응답함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pic>
        <p:nvPicPr>
          <p:cNvPr id="155" name="Google Shape;155;g2214ca9af84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046150"/>
            <a:ext cx="4748699" cy="3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14ca9af84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372" y="26937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14ca9af84_5_20"/>
          <p:cNvSpPr txBox="1"/>
          <p:nvPr/>
        </p:nvSpPr>
        <p:spPr>
          <a:xfrm>
            <a:off x="6216525" y="2746500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https://newsis.com/view/?id=NISX20191126_0000841339&amp;cID=10201&amp;pID=10200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214ca9af84_5_2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8881"/>
              </p:ext>
            </p:extLst>
          </p:nvPr>
        </p:nvGraphicFramePr>
        <p:xfrm>
          <a:off x="1140372" y="3069600"/>
          <a:ext cx="5076152" cy="3340674"/>
        </p:xfrm>
        <a:graphic>
          <a:graphicData uri="http://schemas.openxmlformats.org/drawingml/2006/table">
            <a:tbl>
              <a:tblPr firstRow="1" bandRow="1"/>
              <a:tblGrid>
                <a:gridCol w="823274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8476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004174d1_3_6"/>
          <p:cNvSpPr/>
          <p:nvPr/>
        </p:nvSpPr>
        <p:spPr>
          <a:xfrm>
            <a:off x="375375" y="2769925"/>
            <a:ext cx="114363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23004174d1_3_6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23004174d1_3_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23004174d1_3_6"/>
          <p:cNvSpPr txBox="1"/>
          <p:nvPr/>
        </p:nvSpPr>
        <p:spPr>
          <a:xfrm>
            <a:off x="3442244" y="1440536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공급 물량에 비해 엄청난 </a:t>
            </a:r>
            <a:r>
              <a:rPr lang="ko-KR" sz="1800" b="1">
                <a:solidFill>
                  <a:srgbClr val="00AFEF"/>
                </a:solidFill>
              </a:rPr>
              <a:t>경쟁률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3004174d1_3_6"/>
          <p:cNvSpPr txBox="1"/>
          <p:nvPr/>
        </p:nvSpPr>
        <p:spPr>
          <a:xfrm>
            <a:off x="1931597" y="1842633"/>
            <a:ext cx="8011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-당해 </a:t>
            </a:r>
            <a:r>
              <a:rPr lang="ko-KR" sz="1200" b="1" dirty="0" smtClean="0">
                <a:solidFill>
                  <a:srgbClr val="999999"/>
                </a:solidFill>
              </a:rPr>
              <a:t>공고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의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매물량이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많지 않고</a:t>
            </a:r>
            <a:r>
              <a:rPr lang="ko-KR" sz="1200" b="1" dirty="0" smtClean="0">
                <a:solidFill>
                  <a:srgbClr val="999999"/>
                </a:solidFill>
              </a:rPr>
              <a:t>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어느 </a:t>
            </a:r>
            <a:r>
              <a:rPr lang="ko-KR" sz="1200" b="1" dirty="0">
                <a:solidFill>
                  <a:srgbClr val="999999"/>
                </a:solidFill>
              </a:rPr>
              <a:t>지역, 어떤 평수에 신청을 넣어야 당첨확률이 올라갈지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지표가 없어서 판단이 어려움</a:t>
            </a: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87" name="Google Shape;187;g223004174d1_3_6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23004174d1_3_6"/>
          <p:cNvPicPr preferRelativeResize="0"/>
          <p:nvPr/>
        </p:nvPicPr>
        <p:blipFill rotWithShape="1">
          <a:blip r:embed="rId3">
            <a:alphaModFix/>
          </a:blip>
          <a:srcRect t="47731"/>
          <a:stretch/>
        </p:blipFill>
        <p:spPr>
          <a:xfrm>
            <a:off x="441426" y="2996103"/>
            <a:ext cx="4639301" cy="32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3004174d1_3_6"/>
          <p:cNvSpPr txBox="1"/>
          <p:nvPr/>
        </p:nvSpPr>
        <p:spPr>
          <a:xfrm>
            <a:off x="5186975" y="6170975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:sh주택공사 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23004174d1_3_6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14765" y="2996103"/>
            <a:ext cx="5991621" cy="3167630"/>
            <a:chOff x="5414765" y="2996103"/>
            <a:chExt cx="5991621" cy="3167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313727-492A-C544-34D3-E347A25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765" y="2996103"/>
              <a:ext cx="5991621" cy="31676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61065-DD73-85BF-B2D2-C756DBA3DD98}"/>
                </a:ext>
              </a:extLst>
            </p:cNvPr>
            <p:cNvSpPr/>
            <p:nvPr/>
          </p:nvSpPr>
          <p:spPr>
            <a:xfrm>
              <a:off x="9856177" y="3683977"/>
              <a:ext cx="1550209" cy="247975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2222500" y="1346463"/>
            <a:ext cx="747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가구 임대주택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431800" y="1808175"/>
            <a:ext cx="7269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8745" y="2763966"/>
            <a:ext cx="7126110" cy="3375225"/>
            <a:chOff x="2197490" y="2996817"/>
            <a:chExt cx="7126110" cy="33752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2197492" y="2996817"/>
              <a:ext cx="7126108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2197490" y="3001512"/>
              <a:ext cx="7126110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2209993" y="3672547"/>
              <a:ext cx="7101104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490" y="3672547"/>
              <a:ext cx="7101102" cy="2048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2397576" y="5840863"/>
              <a:ext cx="675217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</a:t>
              </a:r>
              <a:r>
                <a:rPr lang="ko-KR" altLang="en-US" sz="1000" b="1" dirty="0" smtClean="0"/>
                <a:t>지역별 </a:t>
              </a:r>
              <a:r>
                <a:rPr lang="en-US" altLang="ko-KR" sz="1000" b="1" dirty="0" smtClean="0"/>
                <a:t>LH, SH </a:t>
              </a:r>
              <a:r>
                <a:rPr lang="ko-KR" altLang="en-US" sz="1000" b="1" dirty="0" smtClean="0"/>
                <a:t>청년 임대주택의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45" y="3539780"/>
              <a:ext cx="3419736" cy="2397943"/>
            </a:xfrm>
            <a:prstGeom prst="rect">
              <a:avLst/>
            </a:prstGeom>
          </p:spPr>
        </p:pic>
      </p:grpSp>
      <p:sp>
        <p:nvSpPr>
          <p:cNvPr id="2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dirty="0"/>
          </a:p>
        </p:txBody>
      </p:sp>
      <p:graphicFrame>
        <p:nvGraphicFramePr>
          <p:cNvPr id="3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58098"/>
              </p:ext>
            </p:extLst>
          </p:nvPr>
        </p:nvGraphicFramePr>
        <p:xfrm>
          <a:off x="656729" y="3676696"/>
          <a:ext cx="7389694" cy="165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ca9af84_3_17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214ca9af84_3_1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214ca9af84_3_17"/>
          <p:cNvSpPr txBox="1"/>
          <p:nvPr/>
        </p:nvSpPr>
        <p:spPr>
          <a:xfrm>
            <a:off x="3231897" y="14493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214ca9af84_3_17"/>
          <p:cNvSpPr txBox="1"/>
          <p:nvPr/>
        </p:nvSpPr>
        <p:spPr>
          <a:xfrm>
            <a:off x="2798288" y="1791413"/>
            <a:ext cx="6332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-LH 한국 </a:t>
            </a:r>
            <a:r>
              <a:rPr lang="ko-KR" sz="1200" b="1" dirty="0" smtClean="0">
                <a:solidFill>
                  <a:srgbClr val="999999"/>
                </a:solidFill>
              </a:rPr>
              <a:t>토지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공사, SH </a:t>
            </a:r>
            <a:r>
              <a:rPr lang="ko-KR" sz="1200" b="1" dirty="0" smtClean="0">
                <a:solidFill>
                  <a:srgbClr val="999999"/>
                </a:solidFill>
              </a:rPr>
              <a:t>서울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주택 </a:t>
            </a:r>
            <a:r>
              <a:rPr lang="ko-KR" sz="1200" b="1" dirty="0">
                <a:solidFill>
                  <a:srgbClr val="999999"/>
                </a:solidFill>
              </a:rPr>
              <a:t>도시 공사의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청년임대주택 청약 최종 경쟁률 </a:t>
            </a:r>
            <a:r>
              <a:rPr lang="ko-KR" sz="1200" b="1" dirty="0" smtClean="0">
                <a:solidFill>
                  <a:srgbClr val="999999"/>
                </a:solidFill>
              </a:rPr>
              <a:t>데이터를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지역별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00B0F0"/>
                </a:solidFill>
              </a:rPr>
              <a:t>평수별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, 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임대료 별</a:t>
            </a: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로</a:t>
            </a:r>
            <a:r>
              <a:rPr lang="ko-KR" altLang="en-US" sz="12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나누어 분석하고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999999"/>
                </a:solidFill>
              </a:rPr>
              <a:t>지하철 역으로부터 거리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,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등의 변수를 고려하여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지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역</a:t>
            </a:r>
            <a:r>
              <a:rPr lang="ko-KR" sz="1200" b="1" dirty="0" smtClean="0">
                <a:solidFill>
                  <a:srgbClr val="999999"/>
                </a:solidFill>
              </a:rPr>
              <a:t>별</a:t>
            </a:r>
            <a:r>
              <a:rPr lang="en-US" altLang="ko-KR" sz="1200" b="1" dirty="0" smtClean="0">
                <a:solidFill>
                  <a:srgbClr val="999999"/>
                </a:solidFill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</a:rPr>
              <a:t>경쟁률을 예측하여 </a:t>
            </a:r>
            <a:r>
              <a:rPr lang="ko-KR" sz="1200" b="1" dirty="0">
                <a:solidFill>
                  <a:srgbClr val="999999"/>
                </a:solidFill>
              </a:rPr>
              <a:t>보여준다.</a:t>
            </a:r>
            <a:endParaRPr sz="1200" b="1" dirty="0">
              <a:solidFill>
                <a:srgbClr val="999999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37088" y="3126220"/>
            <a:ext cx="6054912" cy="2818622"/>
            <a:chOff x="2346138" y="2678497"/>
            <a:chExt cx="9058674" cy="4216903"/>
          </a:xfrm>
        </p:grpSpPr>
        <p:pic>
          <p:nvPicPr>
            <p:cNvPr id="213" name="Google Shape;213;g2214ca9af84_3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1863" y="4601100"/>
              <a:ext cx="1827225" cy="13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2214ca9af84_3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6138" y="3145900"/>
              <a:ext cx="9058674" cy="374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2214ca9af84_3_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9360" y="2678497"/>
              <a:ext cx="4600333" cy="467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g2214ca9af84_3_17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1155CC"/>
              </a:buClr>
              <a:buSzPts val="1800"/>
            </a:pP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altLang="ko-KR" sz="1800" b="1" dirty="0">
                <a:solidFill>
                  <a:srgbClr val="1155CC"/>
                </a:solidFill>
              </a:rPr>
              <a:t>1</a:t>
            </a:r>
            <a:r>
              <a:rPr lang="ko-KR" altLang="en-US" sz="1800" b="1" dirty="0" err="1">
                <a:solidFill>
                  <a:srgbClr val="1155CC"/>
                </a:solidFill>
              </a:rPr>
              <a:t>인가구</a:t>
            </a:r>
            <a:r>
              <a:rPr lang="ko-KR" altLang="ko-KR" sz="1800" b="1" dirty="0">
                <a:solidFill>
                  <a:srgbClr val="1155CC"/>
                </a:solidFill>
              </a:rPr>
              <a:t> </a:t>
            </a:r>
            <a:r>
              <a:rPr lang="ko-KR" sz="1800" b="1" i="0" u="none" strike="noStrike" cap="none" dirty="0" smtClean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임대주택 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청약 </a:t>
            </a:r>
            <a:r>
              <a:rPr lang="ko-KR" sz="1800" b="1" dirty="0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8" y="3438637"/>
            <a:ext cx="3859693" cy="2014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550</Words>
  <Application>Microsoft Office PowerPoint</Application>
  <PresentationFormat>와이드스크린</PresentationFormat>
  <Paragraphs>192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AppleSDGothicNeoB00</vt:lpstr>
      <vt:lpstr>Malgun Gothic</vt:lpstr>
      <vt:lpstr>Malgun Gothic</vt:lpstr>
      <vt:lpstr>맑은 고딕 Semilight</vt:lpstr>
      <vt:lpstr>휴먼둥근헤드라인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16</cp:revision>
  <dcterms:created xsi:type="dcterms:W3CDTF">2023-04-28T07:44:01Z</dcterms:created>
  <dcterms:modified xsi:type="dcterms:W3CDTF">2023-05-23T07:36:17Z</dcterms:modified>
</cp:coreProperties>
</file>